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Average" pitchFamily="2" charset="77"/>
      <p:regular r:id="rId14"/>
    </p:embeddedFont>
    <p:embeddedFont>
      <p:font typeface="Oswald" pitchFamily="2" charset="77"/>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201ED1-45DC-4BE9-86F7-EB5CAC10DAD1}">
  <a:tblStyle styleId="{8B201ED1-45DC-4BE9-86F7-EB5CAC10DA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43"/>
  </p:normalViewPr>
  <p:slideViewPr>
    <p:cSldViewPr snapToGrid="0">
      <p:cViewPr varScale="1">
        <p:scale>
          <a:sx n="147" d="100"/>
          <a:sy n="147" d="100"/>
        </p:scale>
        <p:origin x="7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4c605e9724_9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4c605e9724_9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89b8008b6a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89b8008b6a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89b8008b6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89b8008b6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89b8008b6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89b8008b6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Launch in Oct-Nov to give Non-hohmann in both directions, ultimately optimising fuel usage as well as time</a:t>
            </a:r>
            <a:endParaRPr/>
          </a:p>
          <a:p>
            <a:pPr marL="0" lvl="0" indent="0" algn="l" rtl="0">
              <a:lnSpc>
                <a:spcPct val="115000"/>
              </a:lnSpc>
              <a:spcBef>
                <a:spcPts val="1200"/>
              </a:spcBef>
              <a:spcAft>
                <a:spcPts val="1200"/>
              </a:spcAft>
              <a:buClr>
                <a:schemeClr val="dk1"/>
              </a:buClr>
              <a:buSzPts val="1100"/>
              <a:buFont typeface="Arial"/>
              <a:buNone/>
            </a:pPr>
            <a:r>
              <a:rPr lang="en"/>
              <a:t>Range of launch inclinations means we can account for changes in transfer manoeuvres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89b8008b6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89b8008b6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89b8008b6a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89b8008b6a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89b8008b6a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89b8008b6a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orbit of mars when compared to mars is clearly larger than Earth’s. It’s eccentricity is 0.0935 which is much larger than Earth’s (approx. 5.5x). As a result, a transfer that arrives at the aphelion will have noticeable changes in delta v requirements compared to an orbit that reaches mars at its perihelion. These differences will be further analysed and compared, it is my current opinion that an orbit that arrives at or around the aphelion will be important. </a:t>
            </a:r>
            <a:endParaRPr/>
          </a:p>
          <a:p>
            <a:pPr marL="0" lvl="0" indent="0" algn="l" rtl="0">
              <a:spcBef>
                <a:spcPts val="0"/>
              </a:spcBef>
              <a:spcAft>
                <a:spcPts val="0"/>
              </a:spcAft>
              <a:buNone/>
            </a:pPr>
            <a:endParaRPr/>
          </a:p>
          <a:p>
            <a:pPr marL="0" lvl="0" indent="0" algn="l" rtl="0">
              <a:spcBef>
                <a:spcPts val="0"/>
              </a:spcBef>
              <a:spcAft>
                <a:spcPts val="0"/>
              </a:spcAft>
              <a:buNone/>
            </a:pPr>
            <a:r>
              <a:rPr lang="en"/>
              <a:t>The difference in inclination angles between the orbit of Earth and Mars is approximately 1.85 degrees. Ideally, an orbit with no plane change would be used as this would minimise the required delta v. This will be affected by the launch sites which Dillon will discuss.</a:t>
            </a:r>
            <a:endParaRPr/>
          </a:p>
          <a:p>
            <a:pPr marL="0" lvl="0" indent="0" algn="l" rtl="0">
              <a:spcBef>
                <a:spcPts val="0"/>
              </a:spcBef>
              <a:spcAft>
                <a:spcPts val="0"/>
              </a:spcAft>
              <a:buNone/>
            </a:pPr>
            <a:endParaRPr/>
          </a:p>
          <a:p>
            <a:pPr marL="0" lvl="0" indent="0" algn="l" rtl="0">
              <a:spcBef>
                <a:spcPts val="0"/>
              </a:spcBef>
              <a:spcAft>
                <a:spcPts val="0"/>
              </a:spcAft>
              <a:buNone/>
            </a:pPr>
            <a:r>
              <a:rPr lang="en"/>
              <a:t>Transferring from the Earth’s orbit to the parking orbit of Mars will take the following manoeuvres. First we would require a hyperbolic trajectory to leave Earth’s Sphere of Influence. From this escape of Earth’s SOI, we can either conduct a Hohmann transfer or a non-Hohmann transfer. Hohmann transfer is most efficient and the Non-Hohmann transfer can be much faster but much less fuel efficient. Once we intercept Mars in its orbit, we must then manoeuvre such that we enter a homing orbit around mars. Finally, we conduct the same manoeuvres to travel from Mars back to Earth. To determine the optimal transfer, we would like to optimise both the time taken as well as the fuel required. To optimise the fuel required, we will analyse the amount of reserve fuel we might require, and from here, use the remaining fuel to optimise the time which the transfer will take.</a:t>
            </a:r>
            <a:endParaRPr/>
          </a:p>
          <a:p>
            <a:pPr marL="0" lvl="0" indent="0" algn="l" rtl="0">
              <a:spcBef>
                <a:spcPts val="0"/>
              </a:spcBef>
              <a:spcAft>
                <a:spcPts val="0"/>
              </a:spcAft>
              <a:buNone/>
            </a:pPr>
            <a:endParaRPr/>
          </a:p>
          <a:p>
            <a:pPr marL="0" lvl="0" indent="0" algn="l" rtl="0">
              <a:spcBef>
                <a:spcPts val="0"/>
              </a:spcBef>
              <a:spcAft>
                <a:spcPts val="0"/>
              </a:spcAft>
              <a:buNone/>
            </a:pPr>
            <a:r>
              <a:rPr lang="en"/>
              <a:t>As Olivia will cover soon, with a parking orbit duration of 3-4 months, we cannot have a hohmann transfer from Earth to Mars as well as Mars to Earth. For this reason, I believe we will complete non-hohmann transfers that optimise the total amount of fuel required. The equations and solutions for this will be defined this week.</a:t>
            </a:r>
            <a:endParaRPr/>
          </a:p>
          <a:p>
            <a:pPr marL="0" lvl="0" indent="0" algn="l" rtl="0">
              <a:spcBef>
                <a:spcPts val="0"/>
              </a:spcBef>
              <a:spcAft>
                <a:spcPts val="0"/>
              </a:spcAft>
              <a:buNone/>
            </a:pPr>
            <a:endParaRPr/>
          </a:p>
          <a:p>
            <a:pPr marL="0" lvl="0" indent="0" algn="l" rtl="0">
              <a:spcBef>
                <a:spcPts val="0"/>
              </a:spcBef>
              <a:spcAft>
                <a:spcPts val="0"/>
              </a:spcAft>
              <a:buNone/>
            </a:pPr>
            <a:r>
              <a:rPr lang="en"/>
              <a:t>It is really important that we don’t use all of our fuel on our interplanetary trajectories. We want to be able to use some for manoeuvres within the parking orbit of Mars as well as for corrections due to errors that may occur throughout the transfer. </a:t>
            </a:r>
            <a:endParaRPr/>
          </a:p>
          <a:p>
            <a:pPr marL="0" lvl="0" indent="0" algn="l" rtl="0">
              <a:spcBef>
                <a:spcPts val="0"/>
              </a:spcBef>
              <a:spcAft>
                <a:spcPts val="0"/>
              </a:spcAft>
              <a:buNone/>
            </a:pPr>
            <a:endParaRPr/>
          </a:p>
          <a:p>
            <a:pPr marL="0" lvl="0" indent="0" algn="l" rtl="0">
              <a:spcBef>
                <a:spcPts val="0"/>
              </a:spcBef>
              <a:spcAft>
                <a:spcPts val="0"/>
              </a:spcAft>
              <a:buNone/>
            </a:pPr>
            <a:r>
              <a:rPr lang="en"/>
              <a:t>Last thing I’ll cover is the possibility of gravitational assists to further minimise the required fuel to reach the orbit of Mars. We can design a transfer that would complete multiple successive orbits with large eccentricities such that they each leave the SOI of Earth. </a:t>
            </a:r>
            <a:endParaRPr/>
          </a:p>
          <a:p>
            <a:pPr marL="0" lvl="0" indent="0" algn="l" rtl="0">
              <a:spcBef>
                <a:spcPts val="0"/>
              </a:spcBef>
              <a:spcAft>
                <a:spcPts val="0"/>
              </a:spcAft>
              <a:buNone/>
            </a:pPr>
            <a:endParaRPr/>
          </a:p>
          <a:p>
            <a:pPr marL="0" lvl="0" indent="0" algn="l" rtl="0">
              <a:spcBef>
                <a:spcPts val="0"/>
              </a:spcBef>
              <a:spcAft>
                <a:spcPts val="0"/>
              </a:spcAft>
              <a:buNone/>
            </a:pPr>
            <a:r>
              <a:rPr lang="en"/>
              <a:t>When we enter the SOI again of Earth, if we enter in the direction in which Earth rotates around the Sun, we will receive a gravity assist. However, the modelling of this transfer would be substantially more difficult. Therefore, unless it is found to be necessary when we analyse the delta V’s of our current transfer methods, then this method will be avoided.</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9b8008b6a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9b8008b6a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Intercepting Mars in its orbit - Designing the trajectory such that the spacecraft arrives at Mars at a specific time in its’ orbit</a:t>
            </a:r>
            <a:endParaRPr/>
          </a:p>
          <a:p>
            <a:pPr marL="0" lvl="0" indent="0" algn="l" rtl="0">
              <a:spcBef>
                <a:spcPts val="0"/>
              </a:spcBef>
              <a:spcAft>
                <a:spcPts val="0"/>
              </a:spcAft>
              <a:buNone/>
            </a:pPr>
            <a:endParaRPr/>
          </a:p>
          <a:p>
            <a:pPr marL="457200" lvl="0" indent="-330200" algn="l" rtl="0">
              <a:lnSpc>
                <a:spcPct val="115000"/>
              </a:lnSpc>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such that the location of Mars arrives in the apse line of the transfer ellipse at the same time as the spacecraft.</a:t>
            </a:r>
            <a:endParaRPr sz="900">
              <a:solidFill>
                <a:schemeClr val="dk1"/>
              </a:solidFill>
            </a:endParaRPr>
          </a:p>
          <a:p>
            <a:pPr marL="457200" lvl="0" indent="-323850" algn="l" rtl="0">
              <a:lnSpc>
                <a:spcPct val="115000"/>
              </a:lnSpc>
              <a:spcBef>
                <a:spcPts val="0"/>
              </a:spcBef>
              <a:spcAft>
                <a:spcPts val="0"/>
              </a:spcAft>
              <a:buClr>
                <a:schemeClr val="dk1"/>
              </a:buClr>
              <a:buSzPts val="1500"/>
              <a:buFont typeface="Average"/>
              <a:buChar char="-"/>
            </a:pPr>
            <a:r>
              <a:rPr lang="en" sz="1500">
                <a:solidFill>
                  <a:schemeClr val="dk1"/>
                </a:solidFill>
                <a:latin typeface="Average"/>
                <a:ea typeface="Average"/>
                <a:cs typeface="Average"/>
                <a:sym typeface="Average"/>
              </a:rPr>
              <a:t>The inclination of Mars orbit around the sun is 1.848 degrees while Earth’s orbit is 0 degrees, hence the plane change must be 1.848 deg (the difference between the two orbit inclinations).</a:t>
            </a:r>
            <a:endParaRPr sz="1500">
              <a:solidFill>
                <a:schemeClr val="dk1"/>
              </a:solidFill>
              <a:latin typeface="Average"/>
              <a:ea typeface="Average"/>
              <a:cs typeface="Average"/>
              <a:sym typeface="Average"/>
            </a:endParaRPr>
          </a:p>
          <a:p>
            <a:pPr marL="457200" lvl="0" indent="-323850" algn="l" rtl="0">
              <a:lnSpc>
                <a:spcPct val="115000"/>
              </a:lnSpc>
              <a:spcBef>
                <a:spcPts val="0"/>
              </a:spcBef>
              <a:spcAft>
                <a:spcPts val="0"/>
              </a:spcAft>
              <a:buClr>
                <a:schemeClr val="dk1"/>
              </a:buClr>
              <a:buSzPts val="1500"/>
              <a:buFont typeface="Average"/>
              <a:buChar char="-"/>
            </a:pPr>
            <a:endParaRPr sz="1500">
              <a:solidFill>
                <a:schemeClr val="dk1"/>
              </a:solidFill>
              <a:latin typeface="Average"/>
              <a:ea typeface="Average"/>
              <a:cs typeface="Average"/>
              <a:sym typeface="Averag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89b8008b6a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89b8008b6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9b8008b6a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9b8008b6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optimal launch window to complete a Hohmann transfer from Earth to Mars occurs according to the synodic period, which is every 2.13 years. Based on the range of the last launch window, the next one occurs from October to November of 2024. Although a Hohmann transfer can be conducted for the trip to Mars, one cannot be undertaken for the return trip, since the optimal wait time (of approximately 454 days) is not being applied, and rather, a wait time of only 3 to 4 months (or roughly 90-120 days) is required. If a Hohmann transfer is conducted from Earth to Mars, when the satellite reaches Mars, it must be opposite Earth’s position at the time it departed Earth (for rendezvous). However, at the onset of the return trip, Mars will have moved through approximately 13-17% of its orbit dependent on the timing chosen, and Earth 25-32%. The wait time must be carefully selected based on the relative position of Earth to Mars.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89b8008b6a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89b8008b6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cstate="email">
            <a:alphaModFix amt="57000"/>
            <a:extLst>
              <a:ext uri="{28A0092B-C50C-407E-A947-70E740481C1C}">
                <a14:useLocalDpi xmlns:a14="http://schemas.microsoft.com/office/drawing/2010/main"/>
              </a:ext>
            </a:extLst>
          </a:blip>
          <a:srcRect/>
          <a:stretch/>
        </p:blipFill>
        <p:spPr>
          <a:xfrm>
            <a:off x="0" y="2"/>
            <a:ext cx="9143999" cy="5143498"/>
          </a:xfrm>
          <a:prstGeom prst="rect">
            <a:avLst/>
          </a:prstGeom>
          <a:noFill/>
          <a:ln>
            <a:noFill/>
          </a:ln>
        </p:spPr>
      </p:pic>
      <p:sp>
        <p:nvSpPr>
          <p:cNvPr id="60" name="Google Shape;60;p13"/>
          <p:cNvSpPr txBox="1">
            <a:spLocks noGrp="1"/>
          </p:cNvSpPr>
          <p:nvPr>
            <p:ph type="title"/>
          </p:nvPr>
        </p:nvSpPr>
        <p:spPr>
          <a:xfrm>
            <a:off x="671250" y="19888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Martian Pathfinders</a:t>
            </a:r>
            <a:endParaRPr sz="4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Integration and Results</a:t>
            </a:r>
            <a:endParaRPr/>
          </a:p>
        </p:txBody>
      </p:sp>
      <p:sp>
        <p:nvSpPr>
          <p:cNvPr id="128" name="Google Shape;128;p22"/>
          <p:cNvSpPr txBox="1">
            <a:spLocks noGrp="1"/>
          </p:cNvSpPr>
          <p:nvPr>
            <p:ph type="body" idx="1"/>
          </p:nvPr>
        </p:nvSpPr>
        <p:spPr>
          <a:xfrm>
            <a:off x="311700" y="11116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t>Mars’ orbit is 1.85 degrees more inclined so launch location ideally between -10.114 and -23.4 degrees in latitude</a:t>
            </a:r>
            <a:endParaRPr sz="1600" dirty="0"/>
          </a:p>
          <a:p>
            <a:pPr marL="0" lvl="0" indent="0" algn="l" rtl="0">
              <a:spcBef>
                <a:spcPts val="1200"/>
              </a:spcBef>
              <a:spcAft>
                <a:spcPts val="0"/>
              </a:spcAft>
              <a:buNone/>
            </a:pPr>
            <a:r>
              <a:rPr lang="en" sz="1600" dirty="0"/>
              <a:t>Optimal Launch window Oct - Nov 2024 for Hohmann transfer</a:t>
            </a:r>
            <a:endParaRPr sz="1600" dirty="0"/>
          </a:p>
          <a:p>
            <a:pPr marL="0" lvl="0" indent="0" algn="l" rtl="0">
              <a:spcBef>
                <a:spcPts val="1200"/>
              </a:spcBef>
              <a:spcAft>
                <a:spcPts val="0"/>
              </a:spcAft>
              <a:buNone/>
            </a:pPr>
            <a:r>
              <a:rPr lang="en" sz="1600" dirty="0"/>
              <a:t>- Key data:				- Phasing </a:t>
            </a:r>
            <a:r>
              <a:rPr lang="en" sz="1600" dirty="0" err="1"/>
              <a:t>manoeuvre</a:t>
            </a:r>
            <a:r>
              <a:rPr lang="en" sz="1600" dirty="0"/>
              <a:t> simulation:</a:t>
            </a:r>
            <a:endParaRPr sz="1600"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graphicFrame>
        <p:nvGraphicFramePr>
          <p:cNvPr id="129" name="Google Shape;129;p22"/>
          <p:cNvGraphicFramePr/>
          <p:nvPr>
            <p:extLst>
              <p:ext uri="{D42A27DB-BD31-4B8C-83A1-F6EECF244321}">
                <p14:modId xmlns:p14="http://schemas.microsoft.com/office/powerpoint/2010/main" val="2159818760"/>
              </p:ext>
            </p:extLst>
          </p:nvPr>
        </p:nvGraphicFramePr>
        <p:xfrm>
          <a:off x="490350" y="3037189"/>
          <a:ext cx="3306150" cy="1077886"/>
        </p:xfrm>
        <a:graphic>
          <a:graphicData uri="http://schemas.openxmlformats.org/drawingml/2006/table">
            <a:tbl>
              <a:tblPr>
                <a:noFill/>
                <a:tableStyleId>{8B201ED1-45DC-4BE9-86F7-EB5CAC10DAD1}</a:tableStyleId>
              </a:tblPr>
              <a:tblGrid>
                <a:gridCol w="1961800">
                  <a:extLst>
                    <a:ext uri="{9D8B030D-6E8A-4147-A177-3AD203B41FA5}">
                      <a16:colId xmlns:a16="http://schemas.microsoft.com/office/drawing/2014/main" val="20000"/>
                    </a:ext>
                  </a:extLst>
                </a:gridCol>
                <a:gridCol w="1344350">
                  <a:extLst>
                    <a:ext uri="{9D8B030D-6E8A-4147-A177-3AD203B41FA5}">
                      <a16:colId xmlns:a16="http://schemas.microsoft.com/office/drawing/2014/main" val="20001"/>
                    </a:ext>
                  </a:extLst>
                </a:gridCol>
              </a:tblGrid>
              <a:tr h="331775">
                <a:tc>
                  <a:txBody>
                    <a:bodyPr/>
                    <a:lstStyle/>
                    <a:p>
                      <a:pPr marL="0" lvl="0" indent="0" algn="l" rtl="0">
                        <a:spcBef>
                          <a:spcPts val="0"/>
                        </a:spcBef>
                        <a:spcAft>
                          <a:spcPts val="0"/>
                        </a:spcAft>
                        <a:buNone/>
                      </a:pPr>
                      <a:r>
                        <a:rPr lang="en" sz="1100" dirty="0">
                          <a:solidFill>
                            <a:schemeClr val="accent3"/>
                          </a:solidFill>
                          <a:latin typeface="Average"/>
                          <a:ea typeface="Average"/>
                          <a:cs typeface="Average"/>
                          <a:sym typeface="Average"/>
                        </a:rPr>
                        <a:t>Earth SOI radius</a:t>
                      </a:r>
                      <a:endParaRPr sz="1100" dirty="0">
                        <a:solidFill>
                          <a:schemeClr val="accent3"/>
                        </a:solidFill>
                        <a:latin typeface="Average"/>
                        <a:ea typeface="Average"/>
                        <a:cs typeface="Average"/>
                        <a:sym typeface="Average"/>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924,664 km</a:t>
                      </a:r>
                      <a:endParaRPr sz="1100">
                        <a:solidFill>
                          <a:schemeClr val="accent3"/>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0"/>
                  </a:ext>
                </a:extLst>
              </a:tr>
              <a:tr h="331775">
                <a:tc>
                  <a:txBody>
                    <a:bodyPr/>
                    <a:lstStyle/>
                    <a:p>
                      <a:pPr marL="0" lvl="0" indent="0" algn="l" rtl="0">
                        <a:spcBef>
                          <a:spcPts val="0"/>
                        </a:spcBef>
                        <a:spcAft>
                          <a:spcPts val="0"/>
                        </a:spcAft>
                        <a:buNone/>
                      </a:pPr>
                      <a:r>
                        <a:rPr lang="en" sz="1100">
                          <a:solidFill>
                            <a:schemeClr val="accent3"/>
                          </a:solidFill>
                          <a:latin typeface="Average"/>
                          <a:ea typeface="Average"/>
                          <a:cs typeface="Average"/>
                          <a:sym typeface="Average"/>
                        </a:rPr>
                        <a:t>Mars SOI radius</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1,408,629 km</a:t>
                      </a:r>
                      <a:endParaRPr sz="1100">
                        <a:solidFill>
                          <a:schemeClr val="accent3"/>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1"/>
                  </a:ext>
                </a:extLst>
              </a:tr>
              <a:tr h="331775">
                <a:tc>
                  <a:txBody>
                    <a:bodyPr/>
                    <a:lstStyle/>
                    <a:p>
                      <a:pPr marL="0" lvl="0" indent="0" algn="l" rtl="0">
                        <a:spcBef>
                          <a:spcPts val="0"/>
                        </a:spcBef>
                        <a:spcAft>
                          <a:spcPts val="0"/>
                        </a:spcAft>
                        <a:buNone/>
                      </a:pPr>
                      <a:r>
                        <a:rPr lang="en" sz="1100">
                          <a:solidFill>
                            <a:schemeClr val="accent3"/>
                          </a:solidFill>
                          <a:latin typeface="Average"/>
                          <a:ea typeface="Average"/>
                          <a:cs typeface="Average"/>
                          <a:sym typeface="Average"/>
                        </a:rPr>
                        <a:t>Heavy Falcon Payload</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1100" dirty="0">
                          <a:solidFill>
                            <a:schemeClr val="accent3"/>
                          </a:solidFill>
                          <a:latin typeface="Average"/>
                          <a:ea typeface="Average"/>
                          <a:cs typeface="Average"/>
                          <a:sym typeface="Average"/>
                        </a:rPr>
                        <a:t>63800 kg</a:t>
                      </a:r>
                      <a:endParaRPr sz="1100" dirty="0">
                        <a:solidFill>
                          <a:schemeClr val="accent3"/>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130" name="Google Shape;130;p22"/>
          <p:cNvGraphicFramePr/>
          <p:nvPr/>
        </p:nvGraphicFramePr>
        <p:xfrm>
          <a:off x="4161300" y="2732900"/>
          <a:ext cx="4014225" cy="1998068"/>
        </p:xfrm>
        <a:graphic>
          <a:graphicData uri="http://schemas.openxmlformats.org/drawingml/2006/table">
            <a:tbl>
              <a:tblPr>
                <a:noFill/>
                <a:tableStyleId>{8B201ED1-45DC-4BE9-86F7-EB5CAC10DAD1}</a:tableStyleId>
              </a:tblPr>
              <a:tblGrid>
                <a:gridCol w="964900">
                  <a:extLst>
                    <a:ext uri="{9D8B030D-6E8A-4147-A177-3AD203B41FA5}">
                      <a16:colId xmlns:a16="http://schemas.microsoft.com/office/drawing/2014/main" val="20000"/>
                    </a:ext>
                  </a:extLst>
                </a:gridCol>
                <a:gridCol w="1035350">
                  <a:extLst>
                    <a:ext uri="{9D8B030D-6E8A-4147-A177-3AD203B41FA5}">
                      <a16:colId xmlns:a16="http://schemas.microsoft.com/office/drawing/2014/main" val="20001"/>
                    </a:ext>
                  </a:extLst>
                </a:gridCol>
                <a:gridCol w="951000">
                  <a:extLst>
                    <a:ext uri="{9D8B030D-6E8A-4147-A177-3AD203B41FA5}">
                      <a16:colId xmlns:a16="http://schemas.microsoft.com/office/drawing/2014/main" val="20002"/>
                    </a:ext>
                  </a:extLst>
                </a:gridCol>
                <a:gridCol w="1062975">
                  <a:extLst>
                    <a:ext uri="{9D8B030D-6E8A-4147-A177-3AD203B41FA5}">
                      <a16:colId xmlns:a16="http://schemas.microsoft.com/office/drawing/2014/main" val="20003"/>
                    </a:ext>
                  </a:extLst>
                </a:gridCol>
              </a:tblGrid>
              <a:tr h="440625">
                <a:tc rowSpan="2">
                  <a:txBody>
                    <a:bodyPr/>
                    <a:lstStyle/>
                    <a:p>
                      <a:pPr marL="0" lvl="0" indent="0" algn="l" rtl="0">
                        <a:spcBef>
                          <a:spcPts val="0"/>
                        </a:spcBef>
                        <a:spcAft>
                          <a:spcPts val="0"/>
                        </a:spcAft>
                        <a:buNone/>
                      </a:pPr>
                      <a:r>
                        <a:rPr lang="en" sz="1100">
                          <a:solidFill>
                            <a:schemeClr val="accent3"/>
                          </a:solidFill>
                          <a:latin typeface="Average"/>
                          <a:ea typeface="Average"/>
                          <a:cs typeface="Average"/>
                          <a:sym typeface="Average"/>
                        </a:rPr>
                        <a:t>Parking altitude</a:t>
                      </a:r>
                      <a:endParaRPr sz="1100">
                        <a:solidFill>
                          <a:schemeClr val="accent3"/>
                        </a:solidFill>
                        <a:latin typeface="Average"/>
                        <a:ea typeface="Average"/>
                        <a:cs typeface="Average"/>
                        <a:sym typeface="Average"/>
                      </a:endParaRPr>
                    </a:p>
                  </a:txBody>
                  <a:tcPr marL="91425" marR="91425" marT="91425" marB="91425"/>
                </a:tc>
                <a:tc gridSpan="3">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Corresponding Δ𝒱 (km/s) required for time error (% of a day)</a:t>
                      </a:r>
                      <a:endParaRPr sz="1100">
                        <a:solidFill>
                          <a:schemeClr val="accent3"/>
                        </a:solidFill>
                        <a:latin typeface="Average"/>
                        <a:ea typeface="Average"/>
                        <a:cs typeface="Average"/>
                        <a:sym typeface="Average"/>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4250">
                <a:tc vMerge="1">
                  <a:txBody>
                    <a:bodyPr/>
                    <a:lstStyle/>
                    <a:p>
                      <a:endParaRPr lang="en-US"/>
                    </a:p>
                  </a:txBody>
                  <a:tcPr/>
                </a:tc>
                <a:tc>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0.01%</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0.05%</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0.1%</a:t>
                      </a:r>
                      <a:endParaRPr sz="1100">
                        <a:solidFill>
                          <a:schemeClr val="accent3"/>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1"/>
                  </a:ext>
                </a:extLst>
              </a:tr>
              <a:tr h="284250">
                <a:tc>
                  <a:txBody>
                    <a:bodyPr/>
                    <a:lstStyle/>
                    <a:p>
                      <a:pPr marL="0" lvl="0" indent="0" algn="l" rtl="0">
                        <a:spcBef>
                          <a:spcPts val="0"/>
                        </a:spcBef>
                        <a:spcAft>
                          <a:spcPts val="0"/>
                        </a:spcAft>
                        <a:buNone/>
                      </a:pPr>
                      <a:r>
                        <a:rPr lang="en" sz="1100">
                          <a:solidFill>
                            <a:schemeClr val="accent3"/>
                          </a:solidFill>
                          <a:latin typeface="Average"/>
                          <a:ea typeface="Average"/>
                          <a:cs typeface="Average"/>
                          <a:sym typeface="Average"/>
                        </a:rPr>
                        <a:t>500 km</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0.0077</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0.0389</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0.0784</a:t>
                      </a:r>
                      <a:endParaRPr sz="1100">
                        <a:solidFill>
                          <a:schemeClr val="accent3"/>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2"/>
                  </a:ext>
                </a:extLst>
              </a:tr>
              <a:tr h="284250">
                <a:tc>
                  <a:txBody>
                    <a:bodyPr/>
                    <a:lstStyle/>
                    <a:p>
                      <a:pPr marL="0" lvl="0" indent="0" algn="l" rtl="0">
                        <a:spcBef>
                          <a:spcPts val="0"/>
                        </a:spcBef>
                        <a:spcAft>
                          <a:spcPts val="0"/>
                        </a:spcAft>
                        <a:buNone/>
                      </a:pPr>
                      <a:r>
                        <a:rPr lang="en" sz="1100">
                          <a:solidFill>
                            <a:schemeClr val="accent3"/>
                          </a:solidFill>
                          <a:latin typeface="Average"/>
                          <a:ea typeface="Average"/>
                          <a:cs typeface="Average"/>
                          <a:sym typeface="Average"/>
                        </a:rPr>
                        <a:t>750 km</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0.0072</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0.0362</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chemeClr val="accent3"/>
                          </a:solidFill>
                          <a:latin typeface="Average"/>
                          <a:ea typeface="Average"/>
                          <a:cs typeface="Average"/>
                          <a:sym typeface="Average"/>
                        </a:rPr>
                        <a:t>0.0730</a:t>
                      </a:r>
                      <a:endParaRPr sz="1100">
                        <a:solidFill>
                          <a:schemeClr val="accent3"/>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3"/>
                  </a:ext>
                </a:extLst>
              </a:tr>
              <a:tr h="284250">
                <a:tc>
                  <a:txBody>
                    <a:bodyPr/>
                    <a:lstStyle/>
                    <a:p>
                      <a:pPr marL="0" lvl="0" indent="0" algn="l" rtl="0">
                        <a:spcBef>
                          <a:spcPts val="0"/>
                        </a:spcBef>
                        <a:spcAft>
                          <a:spcPts val="0"/>
                        </a:spcAft>
                        <a:buNone/>
                      </a:pPr>
                      <a:r>
                        <a:rPr lang="en" sz="1100">
                          <a:solidFill>
                            <a:schemeClr val="accent3"/>
                          </a:solidFill>
                          <a:latin typeface="Average"/>
                          <a:ea typeface="Average"/>
                          <a:cs typeface="Average"/>
                          <a:sym typeface="Average"/>
                        </a:rPr>
                        <a:t>1000 km</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1100">
                          <a:solidFill>
                            <a:schemeClr val="accent3"/>
                          </a:solidFill>
                          <a:latin typeface="Average"/>
                          <a:ea typeface="Average"/>
                          <a:cs typeface="Average"/>
                          <a:sym typeface="Average"/>
                        </a:rPr>
                        <a:t>0.0067</a:t>
                      </a:r>
                      <a:endParaRPr sz="1100">
                        <a:solidFill>
                          <a:schemeClr val="accent3"/>
                        </a:solidFill>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1100" dirty="0">
                          <a:solidFill>
                            <a:schemeClr val="accent3"/>
                          </a:solidFill>
                          <a:latin typeface="Average"/>
                          <a:ea typeface="Average"/>
                          <a:cs typeface="Average"/>
                          <a:sym typeface="Average"/>
                        </a:rPr>
                        <a:t>0.0338</a:t>
                      </a:r>
                      <a:endParaRPr sz="1100" dirty="0">
                        <a:solidFill>
                          <a:schemeClr val="accent3"/>
                        </a:solidFill>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1100" dirty="0">
                          <a:solidFill>
                            <a:schemeClr val="accent3"/>
                          </a:solidFill>
                          <a:latin typeface="Average"/>
                          <a:ea typeface="Average"/>
                          <a:cs typeface="Average"/>
                          <a:sym typeface="Average"/>
                        </a:rPr>
                        <a:t>0.0681</a:t>
                      </a:r>
                      <a:endParaRPr sz="1100" dirty="0">
                        <a:solidFill>
                          <a:schemeClr val="accent3"/>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GMAT</a:t>
            </a:r>
            <a:endParaRPr/>
          </a:p>
        </p:txBody>
      </p:sp>
      <p:sp>
        <p:nvSpPr>
          <p:cNvPr id="138" name="Google Shape;138;p23"/>
          <p:cNvSpPr txBox="1"/>
          <p:nvPr/>
        </p:nvSpPr>
        <p:spPr>
          <a:xfrm>
            <a:off x="543682" y="3969850"/>
            <a:ext cx="3782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EFEFEF"/>
                </a:solidFill>
                <a:latin typeface="Average"/>
                <a:ea typeface="Average"/>
                <a:cs typeface="Average"/>
                <a:sym typeface="Average"/>
              </a:rPr>
              <a:t>Simulated Hohmann </a:t>
            </a:r>
            <a:r>
              <a:rPr lang="en-AU" dirty="0">
                <a:solidFill>
                  <a:srgbClr val="EFEFEF"/>
                </a:solidFill>
                <a:latin typeface="Average"/>
                <a:ea typeface="Average"/>
                <a:cs typeface="Average"/>
                <a:sym typeface="Average"/>
              </a:rPr>
              <a:t>Manoeuvre</a:t>
            </a:r>
            <a:r>
              <a:rPr lang="en" dirty="0">
                <a:solidFill>
                  <a:srgbClr val="EFEFEF"/>
                </a:solidFill>
                <a:latin typeface="Average"/>
                <a:ea typeface="Average"/>
                <a:cs typeface="Average"/>
                <a:sym typeface="Average"/>
              </a:rPr>
              <a:t> in Earth Orbit</a:t>
            </a:r>
            <a:endParaRPr dirty="0">
              <a:solidFill>
                <a:srgbClr val="EFEFEF"/>
              </a:solidFill>
              <a:latin typeface="Average"/>
              <a:ea typeface="Average"/>
              <a:cs typeface="Average"/>
              <a:sym typeface="Average"/>
            </a:endParaRPr>
          </a:p>
          <a:p>
            <a:pPr marL="0" lvl="0" indent="0" algn="ctr" rtl="0">
              <a:spcBef>
                <a:spcPts val="0"/>
              </a:spcBef>
              <a:spcAft>
                <a:spcPts val="0"/>
              </a:spcAft>
              <a:buNone/>
            </a:pPr>
            <a:r>
              <a:rPr lang="en" dirty="0">
                <a:solidFill>
                  <a:srgbClr val="EFEFEF"/>
                </a:solidFill>
                <a:latin typeface="Average"/>
                <a:ea typeface="Average"/>
                <a:cs typeface="Average"/>
                <a:sym typeface="Average"/>
              </a:rPr>
              <a:t>given Impulsive Burns</a:t>
            </a:r>
            <a:endParaRPr dirty="0">
              <a:solidFill>
                <a:srgbClr val="EFEFEF"/>
              </a:solidFill>
              <a:latin typeface="Average"/>
              <a:ea typeface="Average"/>
              <a:cs typeface="Average"/>
              <a:sym typeface="Average"/>
            </a:endParaRPr>
          </a:p>
        </p:txBody>
      </p:sp>
      <p:sp>
        <p:nvSpPr>
          <p:cNvPr id="139" name="Google Shape;139;p23"/>
          <p:cNvSpPr txBox="1"/>
          <p:nvPr/>
        </p:nvSpPr>
        <p:spPr>
          <a:xfrm>
            <a:off x="4691111" y="3969850"/>
            <a:ext cx="3782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EFEFEF"/>
                </a:solidFill>
                <a:latin typeface="Average"/>
                <a:ea typeface="Average"/>
                <a:cs typeface="Average"/>
                <a:sym typeface="Average"/>
              </a:rPr>
              <a:t>Solved Hohmann </a:t>
            </a:r>
            <a:r>
              <a:rPr lang="en" dirty="0" err="1">
                <a:solidFill>
                  <a:srgbClr val="EFEFEF"/>
                </a:solidFill>
                <a:latin typeface="Average"/>
                <a:ea typeface="Average"/>
                <a:cs typeface="Average"/>
                <a:sym typeface="Average"/>
              </a:rPr>
              <a:t>Manoeuvre</a:t>
            </a:r>
            <a:r>
              <a:rPr lang="en" dirty="0">
                <a:solidFill>
                  <a:srgbClr val="EFEFEF"/>
                </a:solidFill>
                <a:latin typeface="Average"/>
                <a:ea typeface="Average"/>
                <a:cs typeface="Average"/>
                <a:sym typeface="Average"/>
              </a:rPr>
              <a:t> in Earth Orbit</a:t>
            </a:r>
            <a:endParaRPr dirty="0">
              <a:solidFill>
                <a:srgbClr val="EFEFEF"/>
              </a:solidFill>
              <a:latin typeface="Average"/>
              <a:ea typeface="Average"/>
              <a:cs typeface="Average"/>
              <a:sym typeface="Average"/>
            </a:endParaRPr>
          </a:p>
          <a:p>
            <a:pPr marL="0" lvl="0" indent="0" algn="ctr" rtl="0">
              <a:spcBef>
                <a:spcPts val="0"/>
              </a:spcBef>
              <a:spcAft>
                <a:spcPts val="0"/>
              </a:spcAft>
              <a:buNone/>
            </a:pPr>
            <a:r>
              <a:rPr lang="en" dirty="0">
                <a:solidFill>
                  <a:srgbClr val="EFEFEF"/>
                </a:solidFill>
                <a:latin typeface="Average"/>
                <a:ea typeface="Average"/>
                <a:cs typeface="Average"/>
                <a:sym typeface="Average"/>
              </a:rPr>
              <a:t>given Target Orbit</a:t>
            </a:r>
            <a:endParaRPr dirty="0">
              <a:solidFill>
                <a:srgbClr val="EFEFEF"/>
              </a:solidFill>
              <a:latin typeface="Average"/>
              <a:ea typeface="Average"/>
              <a:cs typeface="Average"/>
              <a:sym typeface="Average"/>
            </a:endParaRPr>
          </a:p>
        </p:txBody>
      </p:sp>
      <p:pic>
        <p:nvPicPr>
          <p:cNvPr id="2" name="simulate_hohmann.mp4">
            <a:hlinkClick r:id="" action="ppaction://media"/>
            <a:extLst>
              <a:ext uri="{FF2B5EF4-FFF2-40B4-BE49-F238E27FC236}">
                <a16:creationId xmlns:a16="http://schemas.microsoft.com/office/drawing/2014/main" id="{B9B52356-B8F3-103D-7F8A-D03F74A610D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16875" y="1260146"/>
            <a:ext cx="4036014" cy="2623207"/>
          </a:xfrm>
          <a:prstGeom prst="rect">
            <a:avLst/>
          </a:prstGeom>
        </p:spPr>
      </p:pic>
      <p:pic>
        <p:nvPicPr>
          <p:cNvPr id="3" name="solve_hohmann.mp4">
            <a:hlinkClick r:id="" action="ppaction://media"/>
            <a:extLst>
              <a:ext uri="{FF2B5EF4-FFF2-40B4-BE49-F238E27FC236}">
                <a16:creationId xmlns:a16="http://schemas.microsoft.com/office/drawing/2014/main" id="{C4BE060F-372D-2EE4-57AA-8FB2837D589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91111" y="1260146"/>
            <a:ext cx="4036014" cy="26232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Overall Design</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a:t>Launch October-November 2024.</a:t>
            </a:r>
            <a:endParaRPr sz="1600"/>
          </a:p>
          <a:p>
            <a:pPr marL="0" lvl="0" indent="0" algn="l" rtl="0">
              <a:spcBef>
                <a:spcPts val="1200"/>
              </a:spcBef>
              <a:spcAft>
                <a:spcPts val="0"/>
              </a:spcAft>
              <a:buNone/>
            </a:pPr>
            <a:r>
              <a:rPr lang="en" sz="1600"/>
              <a:t>- Hyperbolic trajectories to escape/enter the circular parking orbits around Earth/Mars</a:t>
            </a:r>
            <a:br>
              <a:rPr lang="en" sz="1600"/>
            </a:br>
            <a:r>
              <a:rPr lang="en" sz="1600"/>
              <a:t>- Non-Hohmann both to Mars and on return, but overall optimises fuel and time taken</a:t>
            </a:r>
            <a:endParaRPr sz="1600"/>
          </a:p>
          <a:p>
            <a:pPr marL="0" lvl="0" indent="0" algn="l" rtl="0">
              <a:spcBef>
                <a:spcPts val="1200"/>
              </a:spcBef>
              <a:spcAft>
                <a:spcPts val="0"/>
              </a:spcAft>
              <a:buNone/>
            </a:pPr>
            <a:r>
              <a:rPr lang="en" sz="1600"/>
              <a:t>Optimised for time of transfer, within our fuel constraints (including reserve fuel). </a:t>
            </a:r>
            <a:endParaRPr sz="1600"/>
          </a:p>
          <a:p>
            <a:pPr marL="0" lvl="0" indent="0" algn="l" rtl="0">
              <a:spcBef>
                <a:spcPts val="1200"/>
              </a:spcBef>
              <a:spcAft>
                <a:spcPts val="0"/>
              </a:spcAft>
              <a:buNone/>
            </a:pPr>
            <a:r>
              <a:rPr lang="en" sz="1600"/>
              <a:t>Launch in Queensland</a:t>
            </a:r>
            <a:br>
              <a:rPr lang="en" sz="1600"/>
            </a:br>
            <a:r>
              <a:rPr lang="en" sz="1600"/>
              <a:t>- Pre-existing infrastructure</a:t>
            </a:r>
            <a:br>
              <a:rPr lang="en" sz="1600"/>
            </a:br>
            <a:r>
              <a:rPr lang="en" sz="1600"/>
              <a:t>- Range of available launch inclinations</a:t>
            </a:r>
            <a:endParaRPr sz="1600"/>
          </a:p>
          <a:p>
            <a:pPr marL="0" lvl="0" indent="0" algn="l" rtl="0">
              <a:spcBef>
                <a:spcPts val="1200"/>
              </a:spcBef>
              <a:spcAft>
                <a:spcPts val="1200"/>
              </a:spcAft>
              <a:buNone/>
            </a:pPr>
            <a:br>
              <a:rPr lang="en" sz="1600"/>
            </a:b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33875" y="-649800"/>
            <a:ext cx="2622649" cy="2664274"/>
          </a:xfrm>
          <a:prstGeom prst="rect">
            <a:avLst/>
          </a:prstGeom>
          <a:noFill/>
          <a:ln>
            <a:noFill/>
          </a:ln>
        </p:spPr>
      </p:pic>
      <p:sp>
        <p:nvSpPr>
          <p:cNvPr id="72" name="Google Shape;72;p15"/>
          <p:cNvSpPr txBox="1">
            <a:spLocks noGrp="1"/>
          </p:cNvSpPr>
          <p:nvPr>
            <p:ph type="title"/>
          </p:nvPr>
        </p:nvSpPr>
        <p:spPr>
          <a:xfrm>
            <a:off x="2676525" y="455975"/>
            <a:ext cx="1593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Earth SOI</a:t>
            </a:r>
            <a:endParaRPr/>
          </a:p>
        </p:txBody>
      </p:sp>
      <p:sp>
        <p:nvSpPr>
          <p:cNvPr id="73" name="Google Shape;73;p15"/>
          <p:cNvSpPr txBox="1">
            <a:spLocks noGrp="1"/>
          </p:cNvSpPr>
          <p:nvPr>
            <p:ph type="body" idx="1"/>
          </p:nvPr>
        </p:nvSpPr>
        <p:spPr>
          <a:xfrm>
            <a:off x="311700" y="1904600"/>
            <a:ext cx="8520600" cy="26643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Calculation yields the following SOI radii:</a:t>
            </a:r>
            <a:endParaRPr/>
          </a:p>
          <a:p>
            <a:pPr marL="457200" lvl="0" indent="-334327" algn="l" rtl="0">
              <a:spcBef>
                <a:spcPts val="1200"/>
              </a:spcBef>
              <a:spcAft>
                <a:spcPts val="0"/>
              </a:spcAft>
              <a:buSzPct val="100000"/>
              <a:buChar char="-"/>
            </a:pPr>
            <a:r>
              <a:rPr lang="en"/>
              <a:t>Earth: r_soi_E = 924,663 km ≅925,000km</a:t>
            </a:r>
            <a:endParaRPr/>
          </a:p>
          <a:p>
            <a:pPr marL="0" lvl="0" indent="0" algn="l" rtl="0">
              <a:spcBef>
                <a:spcPts val="1200"/>
              </a:spcBef>
              <a:spcAft>
                <a:spcPts val="0"/>
              </a:spcAft>
              <a:buNone/>
            </a:pPr>
            <a:r>
              <a:rPr lang="en"/>
              <a:t>Two-body systems were assumed (other gravitational forces e.g. the Moon, Jupiter… are ignored)</a:t>
            </a:r>
            <a:endParaRPr/>
          </a:p>
          <a:p>
            <a:pPr marL="0" lvl="0" indent="0" algn="l" rtl="0">
              <a:spcBef>
                <a:spcPts val="1200"/>
              </a:spcBef>
              <a:spcAft>
                <a:spcPts val="0"/>
              </a:spcAft>
              <a:buNone/>
            </a:pPr>
            <a:endParaRPr/>
          </a:p>
          <a:p>
            <a:pPr marL="0" lvl="0" indent="0" algn="l" rtl="0">
              <a:spcBef>
                <a:spcPts val="1200"/>
              </a:spcBef>
              <a:spcAft>
                <a:spcPts val="0"/>
              </a:spcAft>
              <a:buNone/>
            </a:pPr>
            <a:r>
              <a:rPr lang="en"/>
              <a:t>Optimise parking orbit to minimise ΔV for transfer, adjust inclination</a:t>
            </a:r>
            <a:endParaRPr/>
          </a:p>
          <a:p>
            <a:pPr marL="0" lvl="0" indent="0" algn="l" rtl="0">
              <a:spcBef>
                <a:spcPts val="1200"/>
              </a:spcBef>
              <a:spcAft>
                <a:spcPts val="1200"/>
              </a:spcAft>
              <a:buNone/>
            </a:pPr>
            <a:r>
              <a:rPr lang="en"/>
              <a:t>Design: Circular parking orbit, Parallel elliptic parking orbit, Apotwist parking orbit, Altitude</a:t>
            </a:r>
            <a:endParaRPr/>
          </a:p>
        </p:txBody>
      </p:sp>
      <p:pic>
        <p:nvPicPr>
          <p:cNvPr id="74" name="Google Shape;74;p1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rot="4942607">
            <a:off x="2737450" y="804745"/>
            <a:ext cx="247564" cy="13237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Mars SOI</a:t>
            </a:r>
            <a:endParaRPr/>
          </a:p>
        </p:txBody>
      </p:sp>
      <p:sp>
        <p:nvSpPr>
          <p:cNvPr id="80" name="Google Shape;80;p16"/>
          <p:cNvSpPr txBox="1">
            <a:spLocks noGrp="1"/>
          </p:cNvSpPr>
          <p:nvPr>
            <p:ph type="body" idx="1"/>
          </p:nvPr>
        </p:nvSpPr>
        <p:spPr>
          <a:xfrm>
            <a:off x="311700" y="1152475"/>
            <a:ext cx="5501700" cy="3259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Calculation yields the following SOI radii:</a:t>
            </a:r>
            <a:endParaRPr/>
          </a:p>
          <a:p>
            <a:pPr marL="457200" lvl="0" indent="-325755" algn="l" rtl="0">
              <a:spcBef>
                <a:spcPts val="1200"/>
              </a:spcBef>
              <a:spcAft>
                <a:spcPts val="0"/>
              </a:spcAft>
              <a:buSzPct val="100000"/>
              <a:buChar char="-"/>
            </a:pPr>
            <a:r>
              <a:rPr lang="en"/>
              <a:t>Mars: r_soi_M = 1,408,629 km ≅ 1,409,000 km</a:t>
            </a:r>
            <a:endParaRPr/>
          </a:p>
          <a:p>
            <a:pPr marL="0" lvl="0" indent="0" algn="l" rtl="0">
              <a:spcBef>
                <a:spcPts val="1200"/>
              </a:spcBef>
              <a:spcAft>
                <a:spcPts val="0"/>
              </a:spcAft>
              <a:buNone/>
            </a:pPr>
            <a:endParaRPr/>
          </a:p>
          <a:p>
            <a:pPr marL="0" lvl="0" indent="0" algn="l" rtl="0">
              <a:spcBef>
                <a:spcPts val="1200"/>
              </a:spcBef>
              <a:spcAft>
                <a:spcPts val="0"/>
              </a:spcAft>
              <a:buNone/>
            </a:pPr>
            <a:r>
              <a:rPr lang="en"/>
              <a:t>Optimise parking orbit to minimise ΔV for transfer </a:t>
            </a:r>
            <a:endParaRPr/>
          </a:p>
          <a:p>
            <a:pPr marL="0" lvl="0" indent="0" algn="l" rtl="0">
              <a:spcBef>
                <a:spcPts val="1200"/>
              </a:spcBef>
              <a:spcAft>
                <a:spcPts val="0"/>
              </a:spcAft>
              <a:buNone/>
            </a:pPr>
            <a:r>
              <a:rPr lang="en"/>
              <a:t>Meet mission requirements: Landing craft to collect samples from Martian surface (3-4 months =&gt; precession, perturbation)</a:t>
            </a:r>
            <a:endParaRPr/>
          </a:p>
          <a:p>
            <a:pPr marL="0" lvl="0" indent="0" algn="l" rtl="0">
              <a:spcBef>
                <a:spcPts val="1200"/>
              </a:spcBef>
              <a:spcAft>
                <a:spcPts val="1200"/>
              </a:spcAft>
              <a:buNone/>
            </a:pPr>
            <a:r>
              <a:rPr lang="en"/>
              <a:t>Design: Circular parking orbit, Parallel elliptic parking orbit, Apotwist parking orbit, </a:t>
            </a:r>
            <a:r>
              <a:rPr lang="en" u="sng"/>
              <a:t>Altitude</a:t>
            </a:r>
            <a:r>
              <a:rPr lang="en"/>
              <a:t> =&gt; phasing manoeuvre vs EDL</a:t>
            </a:r>
            <a:endParaRPr/>
          </a:p>
        </p:txBody>
      </p:sp>
      <p:pic>
        <p:nvPicPr>
          <p:cNvPr id="81" name="Google Shape;81;p1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000175" y="-677125"/>
            <a:ext cx="2719575" cy="2713525"/>
          </a:xfrm>
          <a:prstGeom prst="rect">
            <a:avLst/>
          </a:prstGeom>
          <a:noFill/>
          <a:ln>
            <a:noFill/>
          </a:ln>
        </p:spPr>
      </p:pic>
      <p:pic>
        <p:nvPicPr>
          <p:cNvPr id="82" name="Google Shape;82;p1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966825" y="1152475"/>
            <a:ext cx="1686024" cy="1054400"/>
          </a:xfrm>
          <a:prstGeom prst="rect">
            <a:avLst/>
          </a:prstGeom>
          <a:noFill/>
          <a:ln>
            <a:noFill/>
          </a:ln>
        </p:spPr>
      </p:pic>
      <p:pic>
        <p:nvPicPr>
          <p:cNvPr id="83" name="Google Shape;83;p1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966825" y="2578551"/>
            <a:ext cx="2865475" cy="2003223"/>
          </a:xfrm>
          <a:prstGeom prst="rect">
            <a:avLst/>
          </a:prstGeom>
          <a:noFill/>
          <a:ln>
            <a:noFill/>
          </a:ln>
        </p:spPr>
      </p:pic>
      <p:sp>
        <p:nvSpPr>
          <p:cNvPr id="84" name="Google Shape;84;p16"/>
          <p:cNvSpPr txBox="1"/>
          <p:nvPr/>
        </p:nvSpPr>
        <p:spPr>
          <a:xfrm>
            <a:off x="6165900" y="4581775"/>
            <a:ext cx="2978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Average"/>
                <a:ea typeface="Average"/>
                <a:cs typeface="Average"/>
                <a:sym typeface="Average"/>
              </a:rPr>
              <a:t>Min Qu et al. </a:t>
            </a:r>
            <a:r>
              <a:rPr lang="en" sz="1000" i="1">
                <a:solidFill>
                  <a:schemeClr val="lt2"/>
                </a:solidFill>
                <a:latin typeface="Average"/>
                <a:ea typeface="Average"/>
                <a:cs typeface="Average"/>
                <a:sym typeface="Average"/>
              </a:rPr>
              <a:t>NASA’s Human Spaceflight Architecture Team (HAT) </a:t>
            </a:r>
            <a:endParaRPr sz="1000" i="1">
              <a:solidFill>
                <a:schemeClr val="lt2"/>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Interplanetary Transfer</a:t>
            </a:r>
            <a:endParaRPr/>
          </a:p>
        </p:txBody>
      </p:sp>
      <p:sp>
        <p:nvSpPr>
          <p:cNvPr id="90" name="Google Shape;90;p17"/>
          <p:cNvSpPr txBox="1">
            <a:spLocks noGrp="1"/>
          </p:cNvSpPr>
          <p:nvPr>
            <p:ph type="body" idx="1"/>
          </p:nvPr>
        </p:nvSpPr>
        <p:spPr>
          <a:xfrm>
            <a:off x="311700" y="1152475"/>
            <a:ext cx="8520600" cy="3810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Earth vs Mars Orbit</a:t>
            </a:r>
            <a:endParaRPr/>
          </a:p>
          <a:p>
            <a:pPr marL="457200" lvl="0" indent="-342900" algn="l" rtl="0">
              <a:spcBef>
                <a:spcPts val="1200"/>
              </a:spcBef>
              <a:spcAft>
                <a:spcPts val="0"/>
              </a:spcAft>
              <a:buSzPts val="1800"/>
              <a:buChar char="-"/>
            </a:pPr>
            <a:r>
              <a:rPr lang="en"/>
              <a:t>Mars Orbit has 5.5x Eccentricity (~0.0935)</a:t>
            </a:r>
            <a:endParaRPr/>
          </a:p>
          <a:p>
            <a:pPr marL="457200" lvl="0" indent="-342900" algn="l" rtl="0">
              <a:spcBef>
                <a:spcPts val="0"/>
              </a:spcBef>
              <a:spcAft>
                <a:spcPts val="0"/>
              </a:spcAft>
              <a:buSzPts val="1800"/>
              <a:buChar char="-"/>
            </a:pPr>
            <a:r>
              <a:rPr lang="en"/>
              <a:t>1.85 degree inclination difference</a:t>
            </a:r>
            <a:endParaRPr/>
          </a:p>
          <a:p>
            <a:pPr marL="0" lvl="0" indent="0" algn="l" rtl="0">
              <a:spcBef>
                <a:spcPts val="1200"/>
              </a:spcBef>
              <a:spcAft>
                <a:spcPts val="0"/>
              </a:spcAft>
              <a:buNone/>
            </a:pPr>
            <a:r>
              <a:rPr lang="en"/>
              <a:t>Transferring between Earth and Mars</a:t>
            </a:r>
            <a:endParaRPr/>
          </a:p>
          <a:p>
            <a:pPr marL="457200" lvl="0" indent="-342900" algn="l" rtl="0">
              <a:spcBef>
                <a:spcPts val="1200"/>
              </a:spcBef>
              <a:spcAft>
                <a:spcPts val="0"/>
              </a:spcAft>
              <a:buSzPts val="1800"/>
              <a:buChar char="-"/>
            </a:pPr>
            <a:r>
              <a:rPr lang="en"/>
              <a:t>Hohmann</a:t>
            </a:r>
            <a:endParaRPr/>
          </a:p>
          <a:p>
            <a:pPr marL="457200" lvl="0" indent="-342900" algn="l" rtl="0">
              <a:spcBef>
                <a:spcPts val="0"/>
              </a:spcBef>
              <a:spcAft>
                <a:spcPts val="0"/>
              </a:spcAft>
              <a:buSzPts val="1800"/>
              <a:buChar char="-"/>
            </a:pPr>
            <a:r>
              <a:rPr lang="en"/>
              <a:t>Non-Hohmann</a:t>
            </a:r>
            <a:endParaRPr/>
          </a:p>
          <a:p>
            <a:pPr marL="0" lvl="0" indent="0" algn="l" rtl="0">
              <a:spcBef>
                <a:spcPts val="1200"/>
              </a:spcBef>
              <a:spcAft>
                <a:spcPts val="0"/>
              </a:spcAft>
              <a:buNone/>
            </a:pPr>
            <a:r>
              <a:rPr lang="en"/>
              <a:t>Fuel Reserve</a:t>
            </a:r>
            <a:endParaRPr/>
          </a:p>
          <a:p>
            <a:pPr marL="457200" lvl="0" indent="-342900" algn="l" rtl="0">
              <a:spcBef>
                <a:spcPts val="1200"/>
              </a:spcBef>
              <a:spcAft>
                <a:spcPts val="0"/>
              </a:spcAft>
              <a:buSzPts val="1800"/>
              <a:buChar char="-"/>
            </a:pPr>
            <a:r>
              <a:rPr lang="en"/>
              <a:t>For correction and phasing manoeuvres</a:t>
            </a:r>
            <a:endParaRPr/>
          </a:p>
          <a:p>
            <a:pPr marL="0" lvl="0" indent="0" algn="l" rtl="0">
              <a:spcBef>
                <a:spcPts val="1200"/>
              </a:spcBef>
              <a:spcAft>
                <a:spcPts val="1200"/>
              </a:spcAft>
              <a:buNone/>
            </a:pPr>
            <a:r>
              <a:rPr lang="en"/>
              <a:t>Gravitational Assists from Earth</a:t>
            </a:r>
            <a:endParaRPr/>
          </a:p>
        </p:txBody>
      </p:sp>
      <p:pic>
        <p:nvPicPr>
          <p:cNvPr id="91" name="Google Shape;91;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67925" y="297400"/>
            <a:ext cx="2450025" cy="2205025"/>
          </a:xfrm>
          <a:prstGeom prst="rect">
            <a:avLst/>
          </a:prstGeom>
          <a:noFill/>
          <a:ln>
            <a:noFill/>
          </a:ln>
        </p:spPr>
      </p:pic>
      <p:pic>
        <p:nvPicPr>
          <p:cNvPr id="92" name="Google Shape;92;p1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21500" y="2632225"/>
            <a:ext cx="4142875" cy="2330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Interplanetary Transfer</a:t>
            </a:r>
            <a:endParaRPr/>
          </a:p>
          <a:p>
            <a:pPr marL="0" lvl="0" indent="0" algn="l" rtl="0">
              <a:spcBef>
                <a:spcPts val="0"/>
              </a:spcBef>
              <a:spcAft>
                <a:spcPts val="0"/>
              </a:spcAft>
              <a:buNone/>
            </a:pPr>
            <a:endParaRPr/>
          </a:p>
        </p:txBody>
      </p:sp>
      <p:sp>
        <p:nvSpPr>
          <p:cNvPr id="98" name="Google Shape;98;p18"/>
          <p:cNvSpPr txBox="1">
            <a:spLocks noGrp="1"/>
          </p:cNvSpPr>
          <p:nvPr>
            <p:ph type="body" idx="1"/>
          </p:nvPr>
        </p:nvSpPr>
        <p:spPr>
          <a:xfrm>
            <a:off x="0" y="12858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Intercepting Mars in its orbit - Determining at what point/time to enter Mars’ orbit </a:t>
            </a:r>
            <a:endParaRPr sz="2000"/>
          </a:p>
          <a:p>
            <a:pPr marL="457200" lvl="0" indent="-355600" algn="l" rtl="0">
              <a:spcBef>
                <a:spcPts val="0"/>
              </a:spcBef>
              <a:spcAft>
                <a:spcPts val="0"/>
              </a:spcAft>
              <a:buSzPts val="2000"/>
              <a:buChar char="-"/>
            </a:pPr>
            <a:r>
              <a:rPr lang="en" sz="2000"/>
              <a:t>Plane Change Location - Needs to occur at the intersection point between Earth and Mars orbits, minimising Delta V. </a:t>
            </a:r>
            <a:endParaRPr sz="2000"/>
          </a:p>
          <a:p>
            <a:pPr marL="457200" lvl="0" indent="-355600" algn="l" rtl="0">
              <a:spcBef>
                <a:spcPts val="0"/>
              </a:spcBef>
              <a:spcAft>
                <a:spcPts val="0"/>
              </a:spcAft>
              <a:buSzPts val="2000"/>
              <a:buChar char="-"/>
            </a:pPr>
            <a:r>
              <a:rPr lang="en" sz="2000"/>
              <a:t>Total Delta V - Impacted by the various manoeuvres made during the total transfer trajectory, transfer orbit, plane change, parking orbit etc.</a:t>
            </a:r>
            <a:endParaRPr sz="2000"/>
          </a:p>
          <a:p>
            <a:pPr marL="457200" lvl="0" indent="-355600" algn="l" rtl="0">
              <a:spcBef>
                <a:spcPts val="0"/>
              </a:spcBef>
              <a:spcAft>
                <a:spcPts val="0"/>
              </a:spcAft>
              <a:buSzPts val="2000"/>
              <a:buChar char="-"/>
            </a:pPr>
            <a:r>
              <a:rPr lang="en" sz="2000"/>
              <a:t>Parking Orbit Manoeuvres - temporary orbit around Earth and then around Mars which the spacecraft will be placed in. </a:t>
            </a:r>
            <a:endParaRPr sz="2000"/>
          </a:p>
        </p:txBody>
      </p:sp>
      <p:pic>
        <p:nvPicPr>
          <p:cNvPr id="99" name="Google Shape;99;p1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858000" y="0"/>
            <a:ext cx="2285998" cy="1285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Spacecraft and Launch Location</a:t>
            </a:r>
            <a:endParaRPr/>
          </a:p>
        </p:txBody>
      </p:sp>
      <p:sp>
        <p:nvSpPr>
          <p:cNvPr id="105" name="Google Shape;105;p19"/>
          <p:cNvSpPr txBox="1">
            <a:spLocks noGrp="1"/>
          </p:cNvSpPr>
          <p:nvPr>
            <p:ph type="body" idx="1"/>
          </p:nvPr>
        </p:nvSpPr>
        <p:spPr>
          <a:xfrm>
            <a:off x="311700" y="1145225"/>
            <a:ext cx="62754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Spacecraft</a:t>
            </a:r>
            <a:endParaRPr/>
          </a:p>
          <a:p>
            <a:pPr marL="457200" lvl="0" indent="-325755" algn="l" rtl="0">
              <a:spcBef>
                <a:spcPts val="1200"/>
              </a:spcBef>
              <a:spcAft>
                <a:spcPts val="0"/>
              </a:spcAft>
              <a:buSzPct val="100000"/>
              <a:buChar char="-"/>
            </a:pPr>
            <a:r>
              <a:rPr lang="en"/>
              <a:t>Falcon Heavy max 63800 kg to LEO </a:t>
            </a:r>
            <a:endParaRPr/>
          </a:p>
          <a:p>
            <a:pPr marL="457200" lvl="0" indent="-325755" algn="l" rtl="0">
              <a:spcBef>
                <a:spcPts val="0"/>
              </a:spcBef>
              <a:spcAft>
                <a:spcPts val="0"/>
              </a:spcAft>
              <a:buSzPct val="100000"/>
              <a:buChar char="-"/>
            </a:pPr>
            <a:r>
              <a:rPr lang="en"/>
              <a:t>Or 16800 kg to Mars</a:t>
            </a:r>
            <a:endParaRPr/>
          </a:p>
          <a:p>
            <a:pPr marL="457200" lvl="0" indent="-325755" algn="l" rtl="0">
              <a:spcBef>
                <a:spcPts val="0"/>
              </a:spcBef>
              <a:spcAft>
                <a:spcPts val="0"/>
              </a:spcAft>
              <a:buSzPct val="100000"/>
              <a:buChar char="-"/>
            </a:pPr>
            <a:r>
              <a:rPr lang="en"/>
              <a:t>Minimum 500 kg dry mass</a:t>
            </a:r>
            <a:endParaRPr/>
          </a:p>
          <a:p>
            <a:pPr marL="0" lvl="0" indent="0" algn="l" rtl="0">
              <a:spcBef>
                <a:spcPts val="1200"/>
              </a:spcBef>
              <a:spcAft>
                <a:spcPts val="0"/>
              </a:spcAft>
              <a:buNone/>
            </a:pPr>
            <a:r>
              <a:rPr lang="en"/>
              <a:t>Launch Locations:</a:t>
            </a:r>
            <a:endParaRPr/>
          </a:p>
          <a:p>
            <a:pPr marL="457200" lvl="0" indent="-325755" algn="l" rtl="0">
              <a:spcBef>
                <a:spcPts val="1200"/>
              </a:spcBef>
              <a:spcAft>
                <a:spcPts val="0"/>
              </a:spcAft>
              <a:buSzPct val="100000"/>
              <a:buChar char="-"/>
            </a:pPr>
            <a:r>
              <a:rPr lang="en"/>
              <a:t>Minimum possible inclination 10.114 degrees</a:t>
            </a:r>
            <a:endParaRPr/>
          </a:p>
          <a:p>
            <a:pPr marL="457200" lvl="0" indent="-325755" algn="l" rtl="0">
              <a:spcBef>
                <a:spcPts val="0"/>
              </a:spcBef>
              <a:spcAft>
                <a:spcPts val="0"/>
              </a:spcAft>
              <a:buSzPct val="100000"/>
              <a:buChar char="-"/>
            </a:pPr>
            <a:r>
              <a:rPr lang="en"/>
              <a:t>Other missions to Mars launched from Cape Canaveral at 28 degrees</a:t>
            </a:r>
            <a:endParaRPr/>
          </a:p>
          <a:p>
            <a:pPr marL="0" lvl="0" indent="0" algn="l" rtl="0">
              <a:spcBef>
                <a:spcPts val="1200"/>
              </a:spcBef>
              <a:spcAft>
                <a:spcPts val="0"/>
              </a:spcAft>
              <a:buNone/>
            </a:pPr>
            <a:r>
              <a:rPr lang="en"/>
              <a:t>Queensland:</a:t>
            </a:r>
            <a:endParaRPr/>
          </a:p>
          <a:p>
            <a:pPr marL="457200" lvl="0" indent="-325755" algn="l" rtl="0">
              <a:spcBef>
                <a:spcPts val="1200"/>
              </a:spcBef>
              <a:spcAft>
                <a:spcPts val="0"/>
              </a:spcAft>
              <a:buSzPct val="100000"/>
              <a:buChar char="-"/>
            </a:pPr>
            <a:r>
              <a:rPr lang="en"/>
              <a:t>Major Infrastructure</a:t>
            </a:r>
            <a:endParaRPr/>
          </a:p>
          <a:p>
            <a:pPr marL="457200" lvl="0" indent="-325755" algn="l" rtl="0">
              <a:spcBef>
                <a:spcPts val="0"/>
              </a:spcBef>
              <a:spcAft>
                <a:spcPts val="0"/>
              </a:spcAft>
              <a:buSzPct val="100000"/>
              <a:buChar char="-"/>
            </a:pPr>
            <a:r>
              <a:rPr lang="en"/>
              <a:t>Launches over sea</a:t>
            </a:r>
            <a:endParaRPr/>
          </a:p>
        </p:txBody>
      </p:sp>
      <p:pic>
        <p:nvPicPr>
          <p:cNvPr id="106" name="Google Shape;106;p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231050" y="0"/>
            <a:ext cx="1912950" cy="2012126"/>
          </a:xfrm>
          <a:prstGeom prst="rect">
            <a:avLst/>
          </a:prstGeom>
          <a:noFill/>
          <a:ln>
            <a:noFill/>
          </a:ln>
        </p:spPr>
      </p:pic>
      <p:pic>
        <p:nvPicPr>
          <p:cNvPr id="107" name="Google Shape;107;p1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806564" y="2012125"/>
            <a:ext cx="2337435" cy="3131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Launch Window &amp; Timing</a:t>
            </a:r>
            <a:endParaRPr/>
          </a:p>
        </p:txBody>
      </p:sp>
      <p:sp>
        <p:nvSpPr>
          <p:cNvPr id="113" name="Google Shape;113;p20"/>
          <p:cNvSpPr txBox="1">
            <a:spLocks noGrp="1"/>
          </p:cNvSpPr>
          <p:nvPr>
            <p:ph type="body" idx="1"/>
          </p:nvPr>
        </p:nvSpPr>
        <p:spPr>
          <a:xfrm>
            <a:off x="311700" y="1152475"/>
            <a:ext cx="4471200" cy="34164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en" b="1"/>
              <a:t>Optimal launch window:</a:t>
            </a:r>
            <a:r>
              <a:rPr lang="en"/>
              <a:t> every 2.13 years → next one Oct-Nov 2024</a:t>
            </a:r>
            <a:endParaRPr/>
          </a:p>
          <a:p>
            <a:pPr marL="0" lvl="0" indent="0" algn="l" rtl="0">
              <a:lnSpc>
                <a:spcPct val="150000"/>
              </a:lnSpc>
              <a:spcBef>
                <a:spcPts val="1200"/>
              </a:spcBef>
              <a:spcAft>
                <a:spcPts val="0"/>
              </a:spcAft>
              <a:buNone/>
            </a:pPr>
            <a:r>
              <a:rPr lang="en" b="1"/>
              <a:t>Wait time:</a:t>
            </a:r>
            <a:r>
              <a:rPr lang="en"/>
              <a:t> 3-4 months (90-120 days)</a:t>
            </a:r>
            <a:endParaRPr/>
          </a:p>
          <a:p>
            <a:pPr marL="0" lvl="0" indent="0" algn="l" rtl="0">
              <a:lnSpc>
                <a:spcPct val="150000"/>
              </a:lnSpc>
              <a:spcBef>
                <a:spcPts val="1200"/>
              </a:spcBef>
              <a:spcAft>
                <a:spcPts val="1200"/>
              </a:spcAft>
              <a:buNone/>
            </a:pPr>
            <a:r>
              <a:rPr lang="en" b="1"/>
              <a:t>Return window: </a:t>
            </a:r>
            <a:r>
              <a:rPr lang="en"/>
              <a:t>3-4 months later (Sept-Nov 2025), where Mars will have moved through approx. 13-17% of its orbit, and Earth 25-32%</a:t>
            </a:r>
            <a:endParaRPr/>
          </a:p>
        </p:txBody>
      </p:sp>
      <p:pic>
        <p:nvPicPr>
          <p:cNvPr id="114" name="Google Shape;114;p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189775" y="661275"/>
            <a:ext cx="3515675" cy="3820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Robustness &amp; Flexibility</a:t>
            </a:r>
            <a:endParaRPr/>
          </a:p>
        </p:txBody>
      </p:sp>
      <p:sp>
        <p:nvSpPr>
          <p:cNvPr id="120" name="Google Shape;120;p21"/>
          <p:cNvSpPr txBox="1">
            <a:spLocks noGrp="1"/>
          </p:cNvSpPr>
          <p:nvPr>
            <p:ph type="body" idx="1"/>
          </p:nvPr>
        </p:nvSpPr>
        <p:spPr>
          <a:xfrm>
            <a:off x="311700" y="1152475"/>
            <a:ext cx="5043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Phasing manoeuvres to account for errors in launch time</a:t>
            </a:r>
            <a:endParaRPr/>
          </a:p>
          <a:p>
            <a:pPr marL="0" lvl="0" indent="0" algn="l" rtl="0">
              <a:spcBef>
                <a:spcPts val="1200"/>
              </a:spcBef>
              <a:spcAft>
                <a:spcPts val="0"/>
              </a:spcAft>
              <a:buNone/>
            </a:pPr>
            <a:r>
              <a:rPr lang="en"/>
              <a:t>Initial findings:</a:t>
            </a:r>
            <a:endParaRPr/>
          </a:p>
          <a:p>
            <a:pPr marL="457200" lvl="0" indent="-342900" algn="l" rtl="0">
              <a:spcBef>
                <a:spcPts val="1200"/>
              </a:spcBef>
              <a:spcAft>
                <a:spcPts val="0"/>
              </a:spcAft>
              <a:buSzPts val="1800"/>
              <a:buChar char="-"/>
            </a:pPr>
            <a:r>
              <a:rPr lang="en"/>
              <a:t>larger parking orbit → smaller Δ𝒱 required</a:t>
            </a:r>
            <a:endParaRPr/>
          </a:p>
          <a:p>
            <a:pPr marL="457200" lvl="0" indent="-342900" algn="l" rtl="0">
              <a:spcBef>
                <a:spcPts val="0"/>
              </a:spcBef>
              <a:spcAft>
                <a:spcPts val="0"/>
              </a:spcAft>
              <a:buSzPts val="1800"/>
              <a:buChar char="-"/>
            </a:pPr>
            <a:r>
              <a:rPr lang="en"/>
              <a:t>however it will compromise the hyperbolic escape trajectory Δ𝒱</a:t>
            </a:r>
            <a:endParaRPr/>
          </a:p>
          <a:p>
            <a:pPr marL="0" lvl="0" indent="0" algn="l" rtl="0">
              <a:spcBef>
                <a:spcPts val="1200"/>
              </a:spcBef>
              <a:spcAft>
                <a:spcPts val="1200"/>
              </a:spcAft>
              <a:buNone/>
            </a:pPr>
            <a:r>
              <a:rPr lang="en"/>
              <a:t>Consider J2 perturbations for robustness</a:t>
            </a:r>
            <a:endParaRPr/>
          </a:p>
        </p:txBody>
      </p:sp>
      <p:pic>
        <p:nvPicPr>
          <p:cNvPr id="121" name="Google Shape;121;p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15850" y="2788650"/>
            <a:ext cx="2547350" cy="1856600"/>
          </a:xfrm>
          <a:prstGeom prst="rect">
            <a:avLst/>
          </a:prstGeom>
          <a:noFill/>
          <a:ln>
            <a:noFill/>
          </a:ln>
        </p:spPr>
      </p:pic>
      <p:pic>
        <p:nvPicPr>
          <p:cNvPr id="122" name="Google Shape;122;p2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915849" y="416053"/>
            <a:ext cx="2547349" cy="2308098"/>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1435</Words>
  <Application>Microsoft Macintosh PowerPoint</Application>
  <PresentationFormat>On-screen Show (16:9)</PresentationFormat>
  <Paragraphs>110</Paragraphs>
  <Slides>11</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Oswald</vt:lpstr>
      <vt:lpstr>Average</vt:lpstr>
      <vt:lpstr>Slate</vt:lpstr>
      <vt:lpstr>Martian Pathfinders</vt:lpstr>
      <vt:lpstr>Overall Design</vt:lpstr>
      <vt:lpstr>Earth SOI</vt:lpstr>
      <vt:lpstr>Mars SOI</vt:lpstr>
      <vt:lpstr>Interplanetary Transfer</vt:lpstr>
      <vt:lpstr>Interplanetary Transfer </vt:lpstr>
      <vt:lpstr>Spacecraft and Launch Location</vt:lpstr>
      <vt:lpstr>Launch Window &amp; Timing</vt:lpstr>
      <vt:lpstr>Robustness &amp; Flexibility</vt:lpstr>
      <vt:lpstr>Integration and Results</vt:lpstr>
      <vt:lpstr>GMAT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Martian Pathfinders</dc:title>
  <cp:lastModifiedBy>Jamie Lee</cp:lastModifiedBy>
  <cp:revision>3</cp:revision>
  <dcterms:modified xsi:type="dcterms:W3CDTF">2023-10-08T14:15:23Z</dcterms:modified>
</cp:coreProperties>
</file>